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162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E0E97-2E47-4C05-ACA3-47808DEEE26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28C53-CD38-486F-A326-F1175687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65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8C53-CD38-486F-A326-F117568727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83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Policy dictates every 7 years for undergraduate and new academic programs; no more than 10 years for graduate programs; and every 5 years for core curriculum/general education.</a:t>
            </a:r>
          </a:p>
          <a:p>
            <a:endParaRPr lang="en-US" sz="1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At Georgia Southern, we review all academic programs every 7 years except for core curriculum/general education which is done every 5 years.</a:t>
            </a:r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8C53-CD38-486F-A326-F117568727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99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Programs should be evaluating both quantitative and qualitative data.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Programs should use multiple measures.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8C53-CD38-486F-A326-F117568727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19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28C53-CD38-486F-A326-F117568727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6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Comprehensive Program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Overview: What program’s should be doing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40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 for Program Review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65172"/>
            <a:ext cx="8825659" cy="341630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000" dirty="0" smtClean="0"/>
              <a:t>Applying an academic assessment model, programs should orient their discussion around the program’s mission, goals, and objectives related to teaching and learning, scholarship and creative activity, and service,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assess how well the program meets those objectives in each area, and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develop an action plan (with strategies) for continuing to move forward in the future.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749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 for Program Review (cont.)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836256"/>
              </p:ext>
            </p:extLst>
          </p:nvPr>
        </p:nvGraphicFramePr>
        <p:xfrm>
          <a:off x="548640" y="2267712"/>
          <a:ext cx="11173968" cy="412257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793492"/>
                <a:gridCol w="2793492"/>
                <a:gridCol w="2793492"/>
                <a:gridCol w="2793492"/>
              </a:tblGrid>
              <a:tr h="4040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Quality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Viability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Productivity</a:t>
                      </a:r>
                      <a:endParaRPr lang="en-US" i="1" dirty="0"/>
                    </a:p>
                  </a:txBody>
                  <a:tcPr/>
                </a:tc>
              </a:tr>
              <a:tr h="3685898"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Teaching &amp; Learning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Peer evaluations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Chair evaluations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SRIs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Evidence students</a:t>
                      </a:r>
                      <a:r>
                        <a:rPr lang="en-US" sz="1400" baseline="0" dirty="0" smtClean="0"/>
                        <a:t> achieve/exceed SLOs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Exit scores on national &amp; state licensure and/or certification exams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First-time pass rates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Completer satisfaction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Employer satisfaction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Number of graduates who obtain employment in the field within 6 months of graduation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Curriculum map showing how the curriculum is sequenced to effect achievement</a:t>
                      </a:r>
                      <a:r>
                        <a:rPr lang="en-US" sz="1400" baseline="0" dirty="0" smtClean="0"/>
                        <a:t> of SLOs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Currency of curriculum to disciplinary trends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External accreditations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Time to degree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Retention</a:t>
                      </a:r>
                      <a:r>
                        <a:rPr lang="en-US" sz="1400" baseline="0" dirty="0" smtClean="0"/>
                        <a:t> and graduation rates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Attrition rates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44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 for Program Review (cont.)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4845277"/>
              </p:ext>
            </p:extLst>
          </p:nvPr>
        </p:nvGraphicFramePr>
        <p:xfrm>
          <a:off x="548640" y="2267712"/>
          <a:ext cx="11173968" cy="408990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793492"/>
                <a:gridCol w="2793492"/>
                <a:gridCol w="2793492"/>
                <a:gridCol w="2793492"/>
              </a:tblGrid>
              <a:tr h="4040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Quality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Viability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Productivity</a:t>
                      </a:r>
                      <a:endParaRPr lang="en-US" i="1" dirty="0"/>
                    </a:p>
                  </a:txBody>
                  <a:tcPr/>
                </a:tc>
              </a:tr>
              <a:tr h="3685898"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Scholarship</a:t>
                      </a:r>
                      <a:r>
                        <a:rPr lang="en-US" sz="1400" i="1" baseline="0" dirty="0" smtClean="0"/>
                        <a:t> &amp; Creative Activity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Number of faculty publications in top-tier journals in the discipline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Number</a:t>
                      </a:r>
                      <a:r>
                        <a:rPr lang="en-US" sz="1400" baseline="0" dirty="0" smtClean="0"/>
                        <a:t> of faculty publications in journals with low acceptance rates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National/international awards/recognition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Average citation rates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What is the value the faculty members’ scholarship/creative activity brings</a:t>
                      </a:r>
                      <a:r>
                        <a:rPr lang="en-US" sz="1400" baseline="0" dirty="0" smtClean="0"/>
                        <a:t> to the program? (e.g., recruitment, external funding, visibility…?)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Number of faculty publications by type (e.g., refereed/juried, …)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Number of performances/exhibitions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29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 for Program Review (cont.)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7940889"/>
              </p:ext>
            </p:extLst>
          </p:nvPr>
        </p:nvGraphicFramePr>
        <p:xfrm>
          <a:off x="548640" y="2267712"/>
          <a:ext cx="11173968" cy="408990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793492"/>
                <a:gridCol w="2793492"/>
                <a:gridCol w="2793492"/>
                <a:gridCol w="2793492"/>
              </a:tblGrid>
              <a:tr h="4040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Quality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Viability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Productivity</a:t>
                      </a:r>
                      <a:endParaRPr lang="en-US" i="1" dirty="0"/>
                    </a:p>
                  </a:txBody>
                  <a:tcPr/>
                </a:tc>
              </a:tr>
              <a:tr h="3685898"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Service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Number of faculty serving in leadership</a:t>
                      </a:r>
                      <a:r>
                        <a:rPr lang="en-US" sz="1400" baseline="0" dirty="0" smtClean="0"/>
                        <a:t> positions on institutional committees and/or in professional organizations and committee/organization accomplishments that may be attributed to that leadership (e.g., program co-chairs of OWG)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For professional programs, client satisfaction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What is the value the services brings</a:t>
                      </a:r>
                      <a:r>
                        <a:rPr lang="en-US" sz="1400" baseline="0" dirty="0" smtClean="0"/>
                        <a:t> to the program? (e.g., external funding, visibility…?)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What is the need met through the service that might not otherwise be provided?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Number of clients served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Size of</a:t>
                      </a:r>
                      <a:r>
                        <a:rPr lang="en-US" sz="1400" baseline="0" dirty="0" smtClean="0"/>
                        <a:t> audience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33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the types of conversations program faculty should be having now to determine what type of data they need to be collecting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annually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/>
              <a:t>to evaluate the effectiveness of their program related to quality, viability, and productivity.</a:t>
            </a:r>
          </a:p>
          <a:p>
            <a:endParaRPr lang="en-US" dirty="0"/>
          </a:p>
          <a:p>
            <a:r>
              <a:rPr lang="en-US" dirty="0" smtClean="0"/>
              <a:t>Program faculty should be meeting annually to at least informally discuss the findings and analysis of </a:t>
            </a:r>
            <a:r>
              <a:rPr lang="en-US" smtClean="0"/>
              <a:t>the annual data </a:t>
            </a:r>
            <a:r>
              <a:rPr lang="en-US" dirty="0" smtClean="0"/>
              <a:t>collection and making any needed adjustments to their action plan to ensure that they will meet their objectives moving forward.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73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79576" y="987552"/>
            <a:ext cx="8825659" cy="704088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68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of Regents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University System of Georgia (USG) institution shall conduct academic program review on a periodic basis.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Consistent with efforts in institutional effectiveness and strategic planning, each USG institution shall develop procedures to evaluate the effectiveness of its academic programs in terms of the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quality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viability</a:t>
            </a:r>
            <a:r>
              <a:rPr lang="en-US" dirty="0" smtClean="0"/>
              <a:t>, and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productivity</a:t>
            </a:r>
            <a:r>
              <a:rPr lang="en-US" dirty="0" smtClean="0"/>
              <a:t> of efforts in teaching and learning, scholarship and creative activity, and service as appropriate to the institution’s mission.</a:t>
            </a:r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sz="1400" i="1" dirty="0" smtClean="0"/>
              <a:t>USG Academic &amp; Student Affairs Handbook, Section 2.3.6</a:t>
            </a:r>
            <a:r>
              <a:rPr lang="en-US" sz="1400" dirty="0" smtClean="0"/>
              <a:t>: Comprehensive Program Review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90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Policy (cont.)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462272"/>
            <a:ext cx="8825659" cy="1655064"/>
          </a:xfrm>
        </p:spPr>
        <p:txBody>
          <a:bodyPr>
            <a:normAutofit/>
          </a:bodyPr>
          <a:lstStyle/>
          <a:p>
            <a:r>
              <a:rPr lang="en-US" dirty="0" smtClean="0"/>
              <a:t>Bottom line: </a:t>
            </a:r>
          </a:p>
          <a:p>
            <a:r>
              <a:rPr lang="en-US" dirty="0" smtClean="0"/>
              <a:t>Institutions must </a:t>
            </a:r>
            <a:r>
              <a:rPr lang="en-US" i="1" dirty="0" smtClean="0"/>
              <a:t>demonstrate</a:t>
            </a:r>
            <a:r>
              <a:rPr lang="en-US" dirty="0" smtClean="0"/>
              <a:t> that they make judgments about the future of their academic programs within a </a:t>
            </a:r>
            <a:r>
              <a:rPr lang="en-US" i="1" dirty="0" smtClean="0"/>
              <a:t>culture of evidence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70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program reviews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Completed program reviews are shared with the University System Office.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Comprehensive program reviews are used as documentation in our decennial reaffirmation of accreditation with SACSCOC.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370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of program reviews (cont.)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However, the real reason we do comprehensive program review is it is 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</a:rPr>
              <a:t>BEST PRACTICE!</a:t>
            </a:r>
          </a:p>
          <a:p>
            <a:endParaRPr lang="en-US" sz="2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en-US" sz="2400" dirty="0" smtClean="0"/>
              <a:t>It provides an opportunity for programs to think reflectively about where they have been; where they are; and where they wish to be; and</a:t>
            </a:r>
          </a:p>
          <a:p>
            <a:pPr lvl="1"/>
            <a:r>
              <a:rPr lang="en-US" sz="2400" dirty="0" smtClean="0"/>
              <a:t>to chart a course for continuous improvement.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685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Review Instrument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The System Office has developed a template for comprehensive program review; however, the instrument is currently under review at the System level and significant changes are anticipated for next year’s template.</a:t>
            </a:r>
          </a:p>
          <a:p>
            <a:endParaRPr lang="en-US" sz="2400" dirty="0"/>
          </a:p>
          <a:p>
            <a:r>
              <a:rPr lang="en-US" sz="2400" dirty="0" smtClean="0"/>
              <a:t>While this may not be the instrument in effect when your program goes up for review; there is a way to conceptualize program review to help you prepare now for forthcoming reviews.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28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Applying the academic assessment model to comprehensive program review.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49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Academic Assessment and Program Review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academic assessment focuses largely on student learning outcomes and curriculum, program review, in addition to a discussion of student learning outcomes and curriculum, moves beyond to incorporate an evaluative component of other elements of the program, such as:</a:t>
            </a:r>
          </a:p>
          <a:p>
            <a:pPr lvl="1"/>
            <a:r>
              <a:rPr lang="en-US" dirty="0" smtClean="0"/>
              <a:t>Quality of students incoming,</a:t>
            </a:r>
          </a:p>
          <a:p>
            <a:pPr lvl="1"/>
            <a:r>
              <a:rPr lang="en-US" dirty="0" smtClean="0"/>
              <a:t>Quality of students exiting the program,</a:t>
            </a:r>
          </a:p>
          <a:p>
            <a:pPr lvl="1"/>
            <a:r>
              <a:rPr lang="en-US" dirty="0" smtClean="0"/>
              <a:t>Quality and productivity of faculty,</a:t>
            </a:r>
          </a:p>
          <a:p>
            <a:pPr lvl="1"/>
            <a:r>
              <a:rPr lang="en-US" dirty="0" smtClean="0"/>
              <a:t>Viability of the program (student demand), and </a:t>
            </a:r>
          </a:p>
          <a:p>
            <a:pPr lvl="1"/>
            <a:r>
              <a:rPr lang="en-US" dirty="0" smtClean="0"/>
              <a:t>Productivity of the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60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Academic Assessment and Program Review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Program review also considers longitudinal data or trend data since the last program review.</a:t>
            </a:r>
          </a:p>
          <a:p>
            <a:endParaRPr lang="en-US" sz="2400" dirty="0"/>
          </a:p>
          <a:p>
            <a:r>
              <a:rPr lang="en-US" sz="2400" dirty="0" smtClean="0"/>
              <a:t>How has the program improved and in what areas since the last program review?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78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142</TotalTime>
  <Words>896</Words>
  <Application>Microsoft Office PowerPoint</Application>
  <PresentationFormat>Widescreen</PresentationFormat>
  <Paragraphs>113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Wingdings 3</vt:lpstr>
      <vt:lpstr>Ion Boardroom</vt:lpstr>
      <vt:lpstr>Comprehensive Program Review</vt:lpstr>
      <vt:lpstr>Board of Regents Policy</vt:lpstr>
      <vt:lpstr>Policy (cont.)</vt:lpstr>
      <vt:lpstr>How are program reviews used?</vt:lpstr>
      <vt:lpstr>Utility of program reviews (cont.)</vt:lpstr>
      <vt:lpstr>Program Review Instrument </vt:lpstr>
      <vt:lpstr>Practice </vt:lpstr>
      <vt:lpstr>Academic Assessment and Program Review</vt:lpstr>
      <vt:lpstr>Academic Assessment and Program Review</vt:lpstr>
      <vt:lpstr>Framework for Program Review </vt:lpstr>
      <vt:lpstr>Framework for Program Review (cont.)</vt:lpstr>
      <vt:lpstr>Framework for Program Review (cont.)</vt:lpstr>
      <vt:lpstr>Framework for Program Review (cont.)</vt:lpstr>
      <vt:lpstr>Closing Comments</vt:lpstr>
      <vt:lpstr>Questions?</vt:lpstr>
    </vt:vector>
  </TitlesOfParts>
  <Company>Georgia Southern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Comprehensive Program Review</dc:title>
  <dc:creator>Candace Griffith</dc:creator>
  <cp:lastModifiedBy>Hannah Newman</cp:lastModifiedBy>
  <cp:revision>17</cp:revision>
  <dcterms:created xsi:type="dcterms:W3CDTF">2018-05-11T11:45:09Z</dcterms:created>
  <dcterms:modified xsi:type="dcterms:W3CDTF">2018-08-13T16:00:59Z</dcterms:modified>
</cp:coreProperties>
</file>